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59" autoAdjust="0"/>
  </p:normalViewPr>
  <p:slideViewPr>
    <p:cSldViewPr>
      <p:cViewPr varScale="1">
        <p:scale>
          <a:sx n="41" d="100"/>
          <a:sy n="41" d="100"/>
        </p:scale>
        <p:origin x="-222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7E017-4AF2-4B31-B6D0-7982CED8AB3F}" type="datetimeFigureOut">
              <a:rPr lang="en-US" smtClean="0"/>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8A386-A4E9-4997-A12B-1691841BAF4F}" type="slidenum">
              <a:rPr lang="en-US" smtClean="0"/>
              <a:t>‹#›</a:t>
            </a:fld>
            <a:endParaRPr lang="en-US"/>
          </a:p>
        </p:txBody>
      </p:sp>
    </p:spTree>
    <p:extLst>
      <p:ext uri="{BB962C8B-B14F-4D97-AF65-F5344CB8AC3E}">
        <p14:creationId xmlns:p14="http://schemas.microsoft.com/office/powerpoint/2010/main" val="375187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This season is</a:t>
            </a:r>
            <a:r>
              <a:rPr lang="en-US" baseline="0" dirty="0" smtClean="0"/>
              <a:t> a new year for the DCR, and hopefully, you have all received one from your region or will receive it soon.    You can also find the DCR on the USAV web site at the URL seen on this slide.  It is always a good idea to carry a copy of the most recent DCR with you to every match.</a:t>
            </a:r>
          </a:p>
          <a:p>
            <a:endParaRPr lang="en-US" baseline="0" dirty="0" smtClean="0"/>
          </a:p>
          <a:p>
            <a:r>
              <a:rPr lang="en-US" baseline="0" dirty="0" smtClean="0"/>
              <a:t>Let’s take a look at what is new in the DCR for the next two seasons!</a:t>
            </a:r>
            <a:endParaRPr lang="en-US" dirty="0"/>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i="0" kern="1200" baseline="0" dirty="0" smtClean="0">
                <a:solidFill>
                  <a:schemeClr val="tx1"/>
                </a:solidFill>
                <a:latin typeface="+mn-lt"/>
                <a:ea typeface="+mn-ea"/>
                <a:cs typeface="+mn-cs"/>
              </a:rPr>
              <a:t>Although it was in the last DCR, referee stands are still a point of emphasis for the new DCR.</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Basic equipment for a match includes a referee stand, which should be adjustable to allow the referee’s eye position to be approximately 50 cm (19”) above the top of the net. The stand should be constructed so that it presents the least potential hazard for participants. Step ladders, jump boxes and other devices not specifically designed as referee stands shall not be used. If an appropriate referee stand cannot be provided, the first referee performs his/her functions from the floor.</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The front and sides of the referee’s stand must be padded in the same manner as the posts, to a height of 1.7 m (5’6”).</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If you go to VRT, you will find an excellent module on USAV Referee Platform Requirements.   It would be beneficial to you if you read it over before your first tournament this season!</a:t>
            </a:r>
            <a:endParaRPr lang="en-US" i="0" dirty="0"/>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kern="1200" baseline="0" dirty="0" smtClean="0">
                <a:solidFill>
                  <a:schemeClr val="tx1"/>
                </a:solidFill>
                <a:latin typeface="+mn-lt"/>
                <a:ea typeface="+mn-ea"/>
                <a:cs typeface="+mn-cs"/>
              </a:rPr>
              <a:t>Beginning this season, teams will be able to designate two </a:t>
            </a:r>
            <a:r>
              <a:rPr lang="en-US" sz="1200" kern="1200" baseline="0" dirty="0" err="1" smtClean="0">
                <a:solidFill>
                  <a:schemeClr val="tx1"/>
                </a:solidFill>
                <a:latin typeface="+mn-lt"/>
                <a:ea typeface="+mn-ea"/>
                <a:cs typeface="+mn-cs"/>
              </a:rPr>
              <a:t>Liberos</a:t>
            </a:r>
            <a:r>
              <a:rPr lang="en-US" sz="1200" kern="1200" baseline="0" dirty="0" smtClean="0">
                <a:solidFill>
                  <a:schemeClr val="tx1"/>
                </a:solidFill>
                <a:latin typeface="+mn-lt"/>
                <a:ea typeface="+mn-ea"/>
                <a:cs typeface="+mn-cs"/>
              </a:rPr>
              <a:t> for each match.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Libero</a:t>
            </a:r>
            <a:r>
              <a:rPr lang="en-US" sz="1200" kern="1200" baseline="0" dirty="0" smtClean="0">
                <a:solidFill>
                  <a:schemeClr val="tx1"/>
                </a:solidFill>
                <a:latin typeface="+mn-lt"/>
                <a:ea typeface="+mn-ea"/>
                <a:cs typeface="+mn-cs"/>
              </a:rPr>
              <a:t> players must wear a uniform (or jacket/bib for the re-designated </a:t>
            </a:r>
            <a:r>
              <a:rPr lang="en-US" sz="1200" kern="1200" baseline="0" dirty="0" err="1" smtClean="0">
                <a:solidFill>
                  <a:schemeClr val="tx1"/>
                </a:solidFill>
                <a:latin typeface="+mn-lt"/>
                <a:ea typeface="+mn-ea"/>
                <a:cs typeface="+mn-cs"/>
              </a:rPr>
              <a:t>Libero</a:t>
            </a:r>
            <a:r>
              <a:rPr lang="en-US" sz="1200" kern="1200" baseline="0" dirty="0" smtClean="0">
                <a:solidFill>
                  <a:schemeClr val="tx1"/>
                </a:solidFill>
                <a:latin typeface="+mn-lt"/>
                <a:ea typeface="+mn-ea"/>
                <a:cs typeface="+mn-cs"/>
              </a:rPr>
              <a:t>) whose jerseys at least must contrast in color with that of the other members of the team. The </a:t>
            </a:r>
            <a:r>
              <a:rPr lang="en-US" sz="1200" kern="1200" baseline="0" dirty="0" err="1" smtClean="0">
                <a:solidFill>
                  <a:schemeClr val="tx1"/>
                </a:solidFill>
                <a:latin typeface="+mn-lt"/>
                <a:ea typeface="+mn-ea"/>
                <a:cs typeface="+mn-cs"/>
              </a:rPr>
              <a:t>Libero</a:t>
            </a:r>
            <a:r>
              <a:rPr lang="en-US" sz="1200" kern="1200" baseline="0" dirty="0" smtClean="0">
                <a:solidFill>
                  <a:schemeClr val="tx1"/>
                </a:solidFill>
                <a:latin typeface="+mn-lt"/>
                <a:ea typeface="+mn-ea"/>
                <a:cs typeface="+mn-cs"/>
              </a:rPr>
              <a:t> uniform may have a different design, but it must be numbered like the rest of the team members.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The </a:t>
            </a:r>
            <a:r>
              <a:rPr lang="en-US" sz="1200" i="0" kern="1200" baseline="0" dirty="0" err="1" smtClean="0">
                <a:solidFill>
                  <a:schemeClr val="tx1"/>
                </a:solidFill>
                <a:latin typeface="+mn-lt"/>
                <a:ea typeface="+mn-ea"/>
                <a:cs typeface="+mn-cs"/>
              </a:rPr>
              <a:t>Libero</a:t>
            </a:r>
            <a:r>
              <a:rPr lang="en-US" sz="1200" i="0" kern="1200" baseline="0" dirty="0" smtClean="0">
                <a:solidFill>
                  <a:schemeClr val="tx1"/>
                </a:solidFill>
                <a:latin typeface="+mn-lt"/>
                <a:ea typeface="+mn-ea"/>
                <a:cs typeface="+mn-cs"/>
              </a:rPr>
              <a:t> player’s jersey must contrast in color with that of the predominant colors of the jerseys of the other team members. </a:t>
            </a:r>
            <a:r>
              <a:rPr lang="en-US" sz="1200" kern="1200" baseline="0" dirty="0" smtClean="0">
                <a:solidFill>
                  <a:schemeClr val="tx1"/>
                </a:solidFill>
                <a:latin typeface="+mn-lt"/>
                <a:ea typeface="+mn-ea"/>
                <a:cs typeface="+mn-cs"/>
              </a:rPr>
              <a:t> If a team is using two </a:t>
            </a:r>
            <a:r>
              <a:rPr lang="en-US" sz="1200" kern="1200" baseline="0" dirty="0" err="1" smtClean="0">
                <a:solidFill>
                  <a:schemeClr val="tx1"/>
                </a:solidFill>
                <a:latin typeface="+mn-lt"/>
                <a:ea typeface="+mn-ea"/>
                <a:cs typeface="+mn-cs"/>
              </a:rPr>
              <a:t>Liberos</a:t>
            </a:r>
            <a:r>
              <a:rPr lang="en-US" sz="1200" kern="1200" baseline="0" dirty="0" smtClean="0">
                <a:solidFill>
                  <a:schemeClr val="tx1"/>
                </a:solidFill>
                <a:latin typeface="+mn-lt"/>
                <a:ea typeface="+mn-ea"/>
                <a:cs typeface="+mn-cs"/>
              </a:rPr>
              <a:t>, it is not necessary for the </a:t>
            </a:r>
            <a:r>
              <a:rPr lang="en-US" sz="1200" kern="1200" baseline="0" dirty="0" err="1" smtClean="0">
                <a:solidFill>
                  <a:schemeClr val="tx1"/>
                </a:solidFill>
                <a:latin typeface="+mn-lt"/>
                <a:ea typeface="+mn-ea"/>
                <a:cs typeface="+mn-cs"/>
              </a:rPr>
              <a:t>Libero</a:t>
            </a:r>
            <a:r>
              <a:rPr lang="en-US" sz="1200" kern="1200" baseline="0" dirty="0" smtClean="0">
                <a:solidFill>
                  <a:schemeClr val="tx1"/>
                </a:solidFill>
                <a:latin typeface="+mn-lt"/>
                <a:ea typeface="+mn-ea"/>
                <a:cs typeface="+mn-cs"/>
              </a:rPr>
              <a:t> jerseys to be identical.  It is only necessary for both jerseys to contrast with the other team members jerseys.  And remember that in USAV rules, it is not necessary for the </a:t>
            </a:r>
            <a:r>
              <a:rPr lang="en-US" sz="1200" kern="1200" baseline="0" dirty="0" err="1" smtClean="0">
                <a:solidFill>
                  <a:schemeClr val="tx1"/>
                </a:solidFill>
                <a:latin typeface="+mn-lt"/>
                <a:ea typeface="+mn-ea"/>
                <a:cs typeface="+mn-cs"/>
              </a:rPr>
              <a:t>Libero</a:t>
            </a:r>
            <a:r>
              <a:rPr lang="en-US" sz="1200" kern="1200" baseline="0" dirty="0" smtClean="0">
                <a:solidFill>
                  <a:schemeClr val="tx1"/>
                </a:solidFill>
                <a:latin typeface="+mn-lt"/>
                <a:ea typeface="+mn-ea"/>
                <a:cs typeface="+mn-cs"/>
              </a:rPr>
              <a:t> to wear the same shorts as other players.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As noted earlier, color combinations such as purple/black, dark green/black, navy/maroon, and white/light yellow are not distinctive enough to comply with the rules.</a:t>
            </a:r>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Rule 19.1.3 reads:  One </a:t>
            </a:r>
            <a:r>
              <a:rPr lang="en-US" sz="1200" kern="1200" dirty="0" err="1" smtClean="0">
                <a:solidFill>
                  <a:schemeClr val="tx1"/>
                </a:solidFill>
                <a:latin typeface="+mn-lt"/>
                <a:ea typeface="+mn-ea"/>
                <a:cs typeface="+mn-cs"/>
              </a:rPr>
              <a:t>Libero</a:t>
            </a:r>
            <a:r>
              <a:rPr lang="en-US" sz="1200" kern="1200" dirty="0" smtClean="0">
                <a:solidFill>
                  <a:schemeClr val="tx1"/>
                </a:solidFill>
                <a:latin typeface="+mn-lt"/>
                <a:ea typeface="+mn-ea"/>
                <a:cs typeface="+mn-cs"/>
              </a:rPr>
              <a:t> designated by the coach before the start of </a:t>
            </a:r>
            <a:r>
              <a:rPr lang="en-US" sz="1200" u="none" kern="1200" dirty="0" smtClean="0">
                <a:solidFill>
                  <a:schemeClr val="tx1"/>
                </a:solidFill>
                <a:latin typeface="+mn-lt"/>
                <a:ea typeface="+mn-ea"/>
                <a:cs typeface="+mn-cs"/>
              </a:rPr>
              <a:t>the match will be the starting </a:t>
            </a:r>
            <a:r>
              <a:rPr lang="en-US" sz="1200" u="none" kern="1200" dirty="0" err="1" smtClean="0">
                <a:solidFill>
                  <a:schemeClr val="tx1"/>
                </a:solidFill>
                <a:latin typeface="+mn-lt"/>
                <a:ea typeface="+mn-ea"/>
                <a:cs typeface="+mn-cs"/>
              </a:rPr>
              <a:t>Libero</a:t>
            </a:r>
            <a:r>
              <a:rPr lang="en-US" sz="1200" u="none" kern="1200" dirty="0" smtClean="0">
                <a:solidFill>
                  <a:schemeClr val="tx1"/>
                </a:solidFill>
                <a:latin typeface="+mn-lt"/>
                <a:ea typeface="+mn-ea"/>
                <a:cs typeface="+mn-cs"/>
              </a:rPr>
              <a:t>.   The </a:t>
            </a:r>
            <a:r>
              <a:rPr lang="en-US" sz="1200" u="none" kern="1200" dirty="0" err="1" smtClean="0">
                <a:solidFill>
                  <a:schemeClr val="tx1"/>
                </a:solidFill>
                <a:latin typeface="+mn-lt"/>
                <a:ea typeface="+mn-ea"/>
                <a:cs typeface="+mn-cs"/>
              </a:rPr>
              <a:t>Libero</a:t>
            </a:r>
            <a:r>
              <a:rPr lang="en-US" sz="1200" u="none" kern="1200" dirty="0" smtClean="0">
                <a:solidFill>
                  <a:schemeClr val="tx1"/>
                </a:solidFill>
                <a:latin typeface="+mn-lt"/>
                <a:ea typeface="+mn-ea"/>
                <a:cs typeface="+mn-cs"/>
              </a:rPr>
              <a:t> on court is the Acting </a:t>
            </a:r>
            <a:r>
              <a:rPr lang="en-US" sz="1200" u="none" kern="1200" dirty="0" err="1" smtClean="0">
                <a:solidFill>
                  <a:schemeClr val="tx1"/>
                </a:solidFill>
                <a:latin typeface="+mn-lt"/>
                <a:ea typeface="+mn-ea"/>
                <a:cs typeface="+mn-cs"/>
              </a:rPr>
              <a:t>Libero</a:t>
            </a:r>
            <a:r>
              <a:rPr lang="en-US" sz="1200" u="none" kern="1200" dirty="0" smtClean="0">
                <a:solidFill>
                  <a:schemeClr val="tx1"/>
                </a:solidFill>
                <a:latin typeface="+mn-lt"/>
                <a:ea typeface="+mn-ea"/>
                <a:cs typeface="+mn-cs"/>
              </a:rPr>
              <a:t>.   If there is another </a:t>
            </a:r>
            <a:r>
              <a:rPr lang="en-US" sz="1200" u="none" kern="1200" dirty="0" err="1" smtClean="0">
                <a:solidFill>
                  <a:schemeClr val="tx1"/>
                </a:solidFill>
                <a:latin typeface="+mn-lt"/>
                <a:ea typeface="+mn-ea"/>
                <a:cs typeface="+mn-cs"/>
              </a:rPr>
              <a:t>Libero</a:t>
            </a:r>
            <a:r>
              <a:rPr lang="en-US" sz="1200" u="none" kern="1200" dirty="0" smtClean="0">
                <a:solidFill>
                  <a:schemeClr val="tx1"/>
                </a:solidFill>
                <a:latin typeface="+mn-lt"/>
                <a:ea typeface="+mn-ea"/>
                <a:cs typeface="+mn-cs"/>
              </a:rPr>
              <a:t>, he/she will act as the second </a:t>
            </a:r>
            <a:r>
              <a:rPr lang="en-US" sz="1200" u="none" kern="1200" dirty="0" err="1" smtClean="0">
                <a:solidFill>
                  <a:schemeClr val="tx1"/>
                </a:solidFill>
                <a:latin typeface="+mn-lt"/>
                <a:ea typeface="+mn-ea"/>
                <a:cs typeface="+mn-cs"/>
              </a:rPr>
              <a:t>Libero</a:t>
            </a:r>
            <a:r>
              <a:rPr lang="en-US" sz="1200" u="none" kern="1200" dirty="0" smtClean="0">
                <a:solidFill>
                  <a:schemeClr val="tx1"/>
                </a:solidFill>
                <a:latin typeface="+mn-lt"/>
                <a:ea typeface="+mn-ea"/>
                <a:cs typeface="+mn-cs"/>
              </a:rPr>
              <a: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Rule </a:t>
            </a:r>
            <a:r>
              <a:rPr lang="en-US" sz="1200" kern="1200" dirty="0" smtClean="0">
                <a:solidFill>
                  <a:schemeClr val="tx1"/>
                </a:solidFill>
                <a:latin typeface="+mn-lt"/>
                <a:ea typeface="+mn-ea"/>
                <a:cs typeface="+mn-cs"/>
              </a:rPr>
              <a:t>19.1.4 states:</a:t>
            </a:r>
            <a:r>
              <a:rPr lang="en-US" sz="1200" kern="1200" baseline="0" dirty="0" smtClean="0">
                <a:solidFill>
                  <a:schemeClr val="tx1"/>
                </a:solidFill>
                <a:latin typeface="+mn-lt"/>
                <a:ea typeface="+mn-ea"/>
                <a:cs typeface="+mn-cs"/>
              </a:rPr>
              <a:t>  </a:t>
            </a:r>
            <a:r>
              <a:rPr lang="en-US" sz="1200" u="none" kern="1200" dirty="0" smtClean="0">
                <a:solidFill>
                  <a:schemeClr val="tx1"/>
                </a:solidFill>
                <a:latin typeface="+mn-lt"/>
                <a:ea typeface="+mn-ea"/>
                <a:cs typeface="+mn-cs"/>
              </a:rPr>
              <a:t>Only one </a:t>
            </a:r>
            <a:r>
              <a:rPr lang="en-US" sz="1200" u="none" kern="1200" dirty="0" err="1" smtClean="0">
                <a:solidFill>
                  <a:schemeClr val="tx1"/>
                </a:solidFill>
                <a:latin typeface="+mn-lt"/>
                <a:ea typeface="+mn-ea"/>
                <a:cs typeface="+mn-cs"/>
              </a:rPr>
              <a:t>Libero</a:t>
            </a:r>
            <a:r>
              <a:rPr lang="en-US" sz="1200" u="none" kern="1200" dirty="0" smtClean="0">
                <a:solidFill>
                  <a:schemeClr val="tx1"/>
                </a:solidFill>
                <a:latin typeface="+mn-lt"/>
                <a:ea typeface="+mn-ea"/>
                <a:cs typeface="+mn-cs"/>
              </a:rPr>
              <a:t> may be on court at any time.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R</a:t>
            </a:r>
            <a:r>
              <a:rPr lang="en-US" sz="1200" u="none" kern="1200" baseline="0" dirty="0" smtClean="0">
                <a:solidFill>
                  <a:schemeClr val="tx1"/>
                </a:solidFill>
                <a:latin typeface="+mn-lt"/>
                <a:ea typeface="+mn-ea"/>
                <a:cs typeface="+mn-cs"/>
              </a:rPr>
              <a:t>emember that the team can choose to designate one or two </a:t>
            </a:r>
            <a:r>
              <a:rPr lang="en-US" sz="1200" u="none" kern="1200" baseline="0" dirty="0" err="1" smtClean="0">
                <a:solidFill>
                  <a:schemeClr val="tx1"/>
                </a:solidFill>
                <a:latin typeface="+mn-lt"/>
                <a:ea typeface="+mn-ea"/>
                <a:cs typeface="+mn-cs"/>
              </a:rPr>
              <a:t>Liberos</a:t>
            </a:r>
            <a:r>
              <a:rPr lang="en-US" sz="1200" u="none" kern="1200" baseline="0" dirty="0" smtClean="0">
                <a:solidFill>
                  <a:schemeClr val="tx1"/>
                </a:solidFill>
                <a:latin typeface="+mn-lt"/>
                <a:ea typeface="+mn-ea"/>
                <a:cs typeface="+mn-cs"/>
              </a:rPr>
              <a:t> for the MATCH, but if they choose to designate only one, that Libero will be used for the entire match; the team can not re-designate a Libero for each set.   Also, when a player is designated as one of the </a:t>
            </a:r>
            <a:r>
              <a:rPr lang="en-US" sz="1200" u="none" kern="1200" baseline="0" dirty="0" err="1" smtClean="0">
                <a:solidFill>
                  <a:schemeClr val="tx1"/>
                </a:solidFill>
                <a:latin typeface="+mn-lt"/>
                <a:ea typeface="+mn-ea"/>
                <a:cs typeface="+mn-cs"/>
              </a:rPr>
              <a:t>Liberos</a:t>
            </a:r>
            <a:r>
              <a:rPr lang="en-US" sz="1200" u="none" kern="1200" baseline="0" dirty="0" smtClean="0">
                <a:solidFill>
                  <a:schemeClr val="tx1"/>
                </a:solidFill>
                <a:latin typeface="+mn-lt"/>
                <a:ea typeface="+mn-ea"/>
                <a:cs typeface="+mn-cs"/>
              </a:rPr>
              <a:t> for the match, they cannot play as a regular player, except as the rules apply for exceptional substitutions.</a:t>
            </a:r>
            <a:endParaRPr lang="en-US" sz="1200" u="none"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kern="1200" dirty="0" smtClean="0">
                <a:solidFill>
                  <a:schemeClr val="tx1"/>
                </a:solidFill>
                <a:effectLst/>
                <a:latin typeface="+mn-lt"/>
                <a:ea typeface="+mn-ea"/>
                <a:cs typeface="+mn-cs"/>
              </a:rPr>
              <a:t>Rule 19.3.2.2 states:   The Acting Libero can only be replaced by the regular replacement player for that position, or by the second Libero.  The regular replacement player may replace either Libero. The coach has the right to replace the Acting Libero with the second Libero for any reason after a completed rally at any time during the match.</a:t>
            </a:r>
          </a:p>
          <a:p>
            <a:r>
              <a:rPr lang="en-US" sz="1200" kern="1200" dirty="0" smtClean="0">
                <a:solidFill>
                  <a:schemeClr val="tx1"/>
                </a:solidFill>
                <a:effectLst/>
                <a:latin typeface="+mn-lt"/>
                <a:ea typeface="+mn-ea"/>
                <a:cs typeface="+mn-cs"/>
              </a:rPr>
              <a:t>You will learn all the nuances of this rule as the season progresses, but some of the things you need to remember are these:</a:t>
            </a:r>
          </a:p>
          <a:p>
            <a:pPr lvl="0"/>
            <a:r>
              <a:rPr lang="en-US" sz="1200" kern="1200" dirty="0" smtClean="0">
                <a:solidFill>
                  <a:schemeClr val="tx1"/>
                </a:solidFill>
                <a:effectLst/>
                <a:latin typeface="+mn-lt"/>
                <a:ea typeface="+mn-ea"/>
                <a:cs typeface="+mn-cs"/>
              </a:rPr>
              <a:t>The starting Libero must be the first one in the match IF a Libero is used the first rally of the match.  If a Libero is not used on the first play of the match, then either Libero may enter the match after the first play</a:t>
            </a:r>
          </a:p>
          <a:p>
            <a:pPr lvl="0"/>
            <a:r>
              <a:rPr lang="en-US" sz="1200" kern="1200" dirty="0" smtClean="0">
                <a:solidFill>
                  <a:schemeClr val="tx1"/>
                </a:solidFill>
                <a:effectLst/>
                <a:latin typeface="+mn-lt"/>
                <a:ea typeface="+mn-ea"/>
                <a:cs typeface="+mn-cs"/>
              </a:rPr>
              <a:t>Only one Libero at a time may be on the court</a:t>
            </a:r>
          </a:p>
          <a:p>
            <a:pPr lvl="0"/>
            <a:r>
              <a:rPr lang="en-US" sz="1200" kern="1200" dirty="0" smtClean="0">
                <a:solidFill>
                  <a:schemeClr val="tx1"/>
                </a:solidFill>
                <a:effectLst/>
                <a:latin typeface="+mn-lt"/>
                <a:ea typeface="+mn-ea"/>
                <a:cs typeface="+mn-cs"/>
              </a:rPr>
              <a:t>A completed rally must occur before a Libero exchange can occur – unless there is a forced rotation due to a penalty or there is an injury to a back row player or the Acting Libero on the play</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When a team uses two </a:t>
            </a:r>
            <a:r>
              <a:rPr lang="en-US" sz="1200" b="0" dirty="0" err="1" smtClean="0"/>
              <a:t>Liberos</a:t>
            </a:r>
            <a:r>
              <a:rPr lang="en-US" sz="1200" b="0" dirty="0" smtClean="0"/>
              <a:t> but one becomes unable to play through injury or illness, the team has the right to play with only one Libero and the second Libero becomes the Acting Libero.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No re-designation will be allowed, however, unless the Acting Libero is unable to play for the match and the remaining </a:t>
            </a:r>
            <a:r>
              <a:rPr lang="en-US" sz="1200" b="0" dirty="0" err="1" smtClean="0"/>
              <a:t>Libero</a:t>
            </a:r>
            <a:r>
              <a:rPr lang="en-US" sz="1200" b="0" dirty="0" smtClean="0"/>
              <a:t> has also been declared unable to continue</a:t>
            </a:r>
            <a:r>
              <a:rPr lang="en-US" b="0" dirty="0" smtClean="0"/>
              <a:t>. </a:t>
            </a:r>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a:t>
            </a:r>
            <a:r>
              <a:rPr lang="en-US" b="0" baseline="0" dirty="0" smtClean="0"/>
              <a:t> that point, the coach or captain may choose to re-designate one Libero, but NEITHER of the original </a:t>
            </a:r>
            <a:r>
              <a:rPr lang="en-US" b="0" baseline="0" dirty="0" err="1" smtClean="0"/>
              <a:t>Liberos</a:t>
            </a:r>
            <a:r>
              <a:rPr lang="en-US" b="0" baseline="0" dirty="0" smtClean="0"/>
              <a:t> will be allowed to play the remainder of the match.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dirty="0" smtClean="0"/>
              <a:t>If a </a:t>
            </a:r>
            <a:r>
              <a:rPr lang="en-US" sz="1200" dirty="0" err="1" smtClean="0"/>
              <a:t>Libero</a:t>
            </a:r>
            <a:r>
              <a:rPr lang="en-US" sz="1200" dirty="0" smtClean="0"/>
              <a:t> is expelled he/she may be replaced directly by the team’s other </a:t>
            </a:r>
            <a:r>
              <a:rPr lang="en-US" sz="1200" dirty="0" err="1" smtClean="0"/>
              <a:t>Libero</a:t>
            </a:r>
            <a:r>
              <a:rPr lang="en-US" sz="1200" dirty="0" smtClean="0"/>
              <a:t> or by the player the </a:t>
            </a:r>
            <a:r>
              <a:rPr lang="en-US" sz="1200" dirty="0" err="1" smtClean="0"/>
              <a:t>Libero</a:t>
            </a:r>
            <a:r>
              <a:rPr lang="en-US" sz="1200" baseline="0" dirty="0" smtClean="0"/>
              <a:t> replaced</a:t>
            </a:r>
            <a:r>
              <a:rPr lang="en-US" sz="1200" dirty="0" smtClean="0"/>
              <a:t>.    If the second </a:t>
            </a:r>
            <a:r>
              <a:rPr lang="en-US" sz="1200" dirty="0" err="1" smtClean="0"/>
              <a:t>Libero</a:t>
            </a:r>
            <a:r>
              <a:rPr lang="en-US" sz="1200" dirty="0" smtClean="0"/>
              <a:t> becomes injured during that set, no re-designation may occur.  The expelled</a:t>
            </a:r>
            <a:r>
              <a:rPr lang="en-US" sz="1200" baseline="0" dirty="0" smtClean="0"/>
              <a:t> </a:t>
            </a:r>
            <a:r>
              <a:rPr lang="en-US" sz="1200" baseline="0" dirty="0" err="1" smtClean="0"/>
              <a:t>Libero</a:t>
            </a:r>
            <a:r>
              <a:rPr lang="en-US" sz="1200" baseline="0" dirty="0" smtClean="0"/>
              <a:t> may return in the next set.</a:t>
            </a:r>
          </a:p>
          <a:p>
            <a:endParaRPr lang="en-US" sz="1200" baseline="0" dirty="0" smtClean="0"/>
          </a:p>
          <a:p>
            <a:r>
              <a:rPr lang="en-US" sz="1200" baseline="0" dirty="0" smtClean="0"/>
              <a:t>If a </a:t>
            </a:r>
            <a:r>
              <a:rPr lang="en-US" sz="1200" baseline="0" dirty="0" err="1" smtClean="0"/>
              <a:t>Libero</a:t>
            </a:r>
            <a:r>
              <a:rPr lang="en-US" sz="1200" baseline="0" dirty="0" smtClean="0"/>
              <a:t> is disqualified, he/she may be replaced directly by the team’s other </a:t>
            </a:r>
            <a:r>
              <a:rPr lang="en-US" sz="1200" baseline="0" dirty="0" err="1" smtClean="0"/>
              <a:t>Libero</a:t>
            </a:r>
            <a:r>
              <a:rPr lang="en-US" sz="1200" baseline="0" dirty="0" smtClean="0"/>
              <a:t> or by the player the </a:t>
            </a:r>
            <a:r>
              <a:rPr lang="en-US" sz="1200" baseline="0" dirty="0" err="1" smtClean="0"/>
              <a:t>Libero</a:t>
            </a:r>
            <a:r>
              <a:rPr lang="en-US" sz="1200" baseline="0" dirty="0" smtClean="0"/>
              <a:t> replaced.  If the second </a:t>
            </a:r>
            <a:r>
              <a:rPr lang="en-US" sz="1200" baseline="0" dirty="0" err="1" smtClean="0"/>
              <a:t>Libero</a:t>
            </a:r>
            <a:r>
              <a:rPr lang="en-US" sz="1200" baseline="0" dirty="0" smtClean="0"/>
              <a:t> becomes injured during play, the team may re-designate another </a:t>
            </a:r>
            <a:r>
              <a:rPr lang="en-US" sz="1200" baseline="0" dirty="0" err="1" smtClean="0"/>
              <a:t>Libero</a:t>
            </a:r>
            <a:r>
              <a:rPr lang="en-US" sz="1200" baseline="0" dirty="0" smtClean="0"/>
              <a:t> and both the injured </a:t>
            </a:r>
            <a:r>
              <a:rPr lang="en-US" sz="1200" baseline="0" dirty="0" err="1" smtClean="0"/>
              <a:t>Libero</a:t>
            </a:r>
            <a:r>
              <a:rPr lang="en-US" sz="1200" baseline="0" dirty="0" smtClean="0"/>
              <a:t> and disqualified </a:t>
            </a:r>
            <a:r>
              <a:rPr lang="en-US" sz="1200" baseline="0" dirty="0" err="1" smtClean="0"/>
              <a:t>Libero</a:t>
            </a:r>
            <a:r>
              <a:rPr lang="en-US" sz="1200" baseline="0" dirty="0" smtClean="0"/>
              <a:t> will not be able to play the remainder of the match.</a:t>
            </a:r>
          </a:p>
          <a:p>
            <a:endParaRPr lang="en-US" sz="1200" baseline="0" dirty="0" smtClean="0"/>
          </a:p>
          <a:p>
            <a:r>
              <a:rPr lang="en-US" sz="1200" baseline="0" dirty="0" smtClean="0"/>
              <a:t>If a team has designated only one </a:t>
            </a:r>
            <a:r>
              <a:rPr lang="en-US" sz="1200" baseline="0" dirty="0" err="1" smtClean="0"/>
              <a:t>Libero</a:t>
            </a:r>
            <a:r>
              <a:rPr lang="en-US" sz="1200" baseline="0" dirty="0" smtClean="0"/>
              <a:t> for the match, and that </a:t>
            </a:r>
            <a:r>
              <a:rPr lang="en-US" sz="1200" baseline="0" dirty="0" err="1" smtClean="0"/>
              <a:t>Libero</a:t>
            </a:r>
            <a:r>
              <a:rPr lang="en-US" sz="1200" baseline="0" dirty="0" smtClean="0"/>
              <a:t> becomes injured and is unable to play, the team may then designate another </a:t>
            </a:r>
            <a:r>
              <a:rPr lang="en-US" sz="1200" baseline="0" dirty="0" err="1" smtClean="0"/>
              <a:t>Libero</a:t>
            </a:r>
            <a:r>
              <a:rPr lang="en-US" sz="1200" baseline="0" dirty="0" smtClean="0"/>
              <a:t> and the injured </a:t>
            </a:r>
            <a:r>
              <a:rPr lang="en-US" sz="1200" baseline="0" dirty="0" err="1" smtClean="0"/>
              <a:t>Libero</a:t>
            </a:r>
            <a:r>
              <a:rPr lang="en-US" sz="1200" baseline="0" dirty="0" smtClean="0"/>
              <a:t> may not play for the remainder of the match.</a:t>
            </a:r>
          </a:p>
          <a:p>
            <a:endParaRPr lang="en-US" dirty="0"/>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kern="1200" dirty="0" smtClean="0">
                <a:solidFill>
                  <a:schemeClr val="tx1"/>
                </a:solidFill>
                <a:latin typeface="+mn-lt"/>
                <a:ea typeface="+mn-ea"/>
                <a:cs typeface="+mn-cs"/>
              </a:rPr>
              <a:t>USAV Rule 4.5.1 states: It is forbidden to wear hats or casts (even if padded).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Braces, jewelry, prosthetic limbs or other headgear that may cause an inj</a:t>
            </a:r>
            <a:r>
              <a:rPr lang="en-US" sz="1200" u="none" kern="1200" dirty="0" smtClean="0">
                <a:solidFill>
                  <a:schemeClr val="tx1"/>
                </a:solidFill>
                <a:latin typeface="+mn-lt"/>
                <a:ea typeface="+mn-ea"/>
                <a:cs typeface="+mn-cs"/>
              </a:rPr>
              <a:t>ury or give an artificial advantage to the player must not be worn. </a:t>
            </a:r>
          </a:p>
          <a:p>
            <a:r>
              <a:rPr lang="en-US" sz="1200" u="none" kern="1200" dirty="0" smtClean="0">
                <a:solidFill>
                  <a:schemeClr val="tx1"/>
                </a:solidFill>
                <a:latin typeface="+mn-lt"/>
                <a:ea typeface="+mn-ea"/>
                <a:cs typeface="+mn-cs"/>
              </a:rPr>
              <a:t>If a brace, prosthetic limb or headgear is used, padding or covering may be necessary. </a:t>
            </a:r>
          </a:p>
          <a:p>
            <a:endParaRPr lang="en-US" sz="1200" u="none" kern="1200" dirty="0" smtClean="0">
              <a:solidFill>
                <a:schemeClr val="tx1"/>
              </a:solidFill>
              <a:latin typeface="+mn-lt"/>
              <a:ea typeface="+mn-ea"/>
              <a:cs typeface="+mn-cs"/>
            </a:endParaRPr>
          </a:p>
          <a:p>
            <a:r>
              <a:rPr lang="en-US" sz="1200" u="none" kern="1200" dirty="0" smtClean="0">
                <a:solidFill>
                  <a:schemeClr val="tx1"/>
                </a:solidFill>
                <a:latin typeface="+mn-lt"/>
                <a:ea typeface="+mn-ea"/>
                <a:cs typeface="+mn-cs"/>
              </a:rPr>
              <a:t>A </a:t>
            </a:r>
            <a:r>
              <a:rPr lang="en-US" sz="1200" u="none" kern="1200" smtClean="0">
                <a:solidFill>
                  <a:schemeClr val="tx1"/>
                </a:solidFill>
                <a:latin typeface="+mn-lt"/>
                <a:ea typeface="+mn-ea"/>
                <a:cs typeface="+mn-cs"/>
              </a:rPr>
              <a:t>Junior volleyball </a:t>
            </a:r>
            <a:r>
              <a:rPr lang="en-US" sz="1200" u="none" kern="1200" dirty="0" smtClean="0">
                <a:solidFill>
                  <a:schemeClr val="tx1"/>
                </a:solidFill>
                <a:latin typeface="+mn-lt"/>
                <a:ea typeface="+mn-ea"/>
                <a:cs typeface="+mn-cs"/>
              </a:rPr>
              <a:t>athlete participating in a Junior event may not wear jewelry.  An exception will be made for religious or medical medallions that are removed from chains and taped or sewn under the uniform.</a:t>
            </a:r>
          </a:p>
          <a:p>
            <a:endParaRPr lang="en-US" sz="1200" u="sng" kern="1200" dirty="0" smtClean="0">
              <a:solidFill>
                <a:schemeClr val="tx1"/>
              </a:solidFill>
              <a:latin typeface="+mn-lt"/>
              <a:ea typeface="+mn-ea"/>
              <a:cs typeface="+mn-cs"/>
            </a:endParaRPr>
          </a:p>
          <a:p>
            <a:r>
              <a:rPr lang="en-US" sz="1200" u="none" kern="1200" dirty="0" smtClean="0">
                <a:solidFill>
                  <a:schemeClr val="tx1"/>
                </a:solidFill>
                <a:latin typeface="+mn-lt"/>
                <a:ea typeface="+mn-ea"/>
                <a:cs typeface="+mn-cs"/>
              </a:rPr>
              <a:t>For</a:t>
            </a:r>
            <a:r>
              <a:rPr lang="en-US" sz="1200" u="none" kern="1200" baseline="0" dirty="0" smtClean="0">
                <a:solidFill>
                  <a:schemeClr val="tx1"/>
                </a:solidFill>
                <a:latin typeface="+mn-lt"/>
                <a:ea typeface="+mn-ea"/>
                <a:cs typeface="+mn-cs"/>
              </a:rPr>
              <a:t> adult play only, USAV will be using the rule as written by FIVB.   Jewelry will be allowed during play, but jewelry that is deemed unsafe by the referees must be removed.  If you see necklaces that are long and dangly, or have heavy pendants on them; or if a player has a multitude of bracelets on the arms, or is wearing hoop earrings, you should have the player remove the unsafe jewelry.  It will be your discretion what is unsafe for a player to wear during play.</a:t>
            </a:r>
            <a:endParaRPr lang="en-US" sz="120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A0FF6F-B565-44C7-BA46-C70A716EAB3D}"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82547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70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026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95603D11-A7EC-4276-ACA5-DDA99BF6DB57}" type="datetime1">
              <a:rPr lang="en-US">
                <a:solidFill>
                  <a:srgbClr val="000000"/>
                </a:solidFill>
              </a:rPr>
              <a:pPr>
                <a:defRPr/>
              </a:pPr>
              <a:t>10/27/2011</a:t>
            </a:fld>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solidFill>
                  <a:srgbClr val="000000"/>
                </a:solidFill>
              </a:rPr>
              <a:t>2010-11 USAV Basic Clinic</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DEB4B27-D025-45B6-835B-3DAE21D863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20242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37563DC8-5529-4A88-85FD-8798F05CBC48}" type="datetime1">
              <a:rPr lang="en-US">
                <a:solidFill>
                  <a:srgbClr val="000000"/>
                </a:solidFill>
              </a:rPr>
              <a:pPr>
                <a:defRPr/>
              </a:pPr>
              <a:t>10/27/2011</a:t>
            </a:fld>
            <a:endParaRPr lang="en-US">
              <a:solidFill>
                <a:srgbClr val="000000"/>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solidFill>
                  <a:srgbClr val="000000"/>
                </a:solidFill>
              </a:rPr>
              <a:t>2010-11 USAV Basic Clinic</a:t>
            </a:r>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2E55A00-EE00-405F-8827-8050CCDF6F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977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400"/>
            </a:lvl1pPr>
            <a:lvl2pPr>
              <a:defRPr sz="2000"/>
            </a:lvl2pPr>
            <a:lvl3pPr>
              <a:defRPr sz="18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a:t>
            </a:fld>
            <a:endParaRPr dirty="0">
              <a:solidFill>
                <a:srgbClr val="000000"/>
              </a:solidFill>
            </a:endParaRPr>
          </a:p>
        </p:txBody>
      </p:sp>
      <p:sp>
        <p:nvSpPr>
          <p:cNvPr id="6" name="Title 5"/>
          <p:cNvSpPr>
            <a:spLocks noGrp="1"/>
          </p:cNvSpPr>
          <p:nvPr>
            <p:ph type="title"/>
          </p:nvPr>
        </p:nvSpPr>
        <p:spPr>
          <a:xfrm>
            <a:off x="457200" y="274638"/>
            <a:ext cx="8229600" cy="1143000"/>
          </a:xfrm>
          <a:prstGeom prst="rect">
            <a:avLst/>
          </a:prstGeom>
        </p:spPr>
        <p:txBody>
          <a:bodyPr anchor="b"/>
          <a:lstStyle>
            <a:lvl1pPr>
              <a:defRPr sz="2800" b="1"/>
            </a:lvl1pPr>
          </a:lstStyle>
          <a:p>
            <a:r>
              <a:rPr lang="en-US" smtClean="0"/>
              <a:t>Click to edit Master title style</a:t>
            </a:r>
            <a:endParaRPr lang="en-US" dirty="0"/>
          </a:p>
        </p:txBody>
      </p:sp>
    </p:spTree>
    <p:extLst>
      <p:ext uri="{BB962C8B-B14F-4D97-AF65-F5344CB8AC3E}">
        <p14:creationId xmlns:p14="http://schemas.microsoft.com/office/powerpoint/2010/main" val="1717913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2903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334068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68260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smtClean="0"/>
              <a:t>Click to edit Master title style</a:t>
            </a:r>
            <a:endParaRPr lang="en-US" dirty="0"/>
          </a:p>
        </p:txBody>
      </p:sp>
      <p:sp>
        <p:nvSpPr>
          <p:cNvPr id="3"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3219184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8384845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88389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98440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tes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09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Arial" charset="0"/>
          <a:ea typeface="ＭＳ Ｐゴシック" pitchFamily="-124" charset="-128"/>
        </a:defRPr>
      </a:lvl2pPr>
      <a:lvl3pPr algn="r" rtl="0" eaLnBrk="1" fontAlgn="base" hangingPunct="1">
        <a:spcBef>
          <a:spcPct val="0"/>
        </a:spcBef>
        <a:spcAft>
          <a:spcPct val="0"/>
        </a:spcAft>
        <a:defRPr sz="2400">
          <a:solidFill>
            <a:schemeClr val="tx2"/>
          </a:solidFill>
          <a:latin typeface="Arial" charset="0"/>
          <a:ea typeface="ＭＳ Ｐゴシック" pitchFamily="-124" charset="-128"/>
        </a:defRPr>
      </a:lvl3pPr>
      <a:lvl4pPr algn="r" rtl="0" eaLnBrk="1" fontAlgn="base" hangingPunct="1">
        <a:spcBef>
          <a:spcPct val="0"/>
        </a:spcBef>
        <a:spcAft>
          <a:spcPct val="0"/>
        </a:spcAft>
        <a:defRPr sz="2400">
          <a:solidFill>
            <a:schemeClr val="tx2"/>
          </a:solidFill>
          <a:latin typeface="Arial" charset="0"/>
          <a:ea typeface="ＭＳ Ｐゴシック" pitchFamily="-124" charset="-128"/>
        </a:defRPr>
      </a:lvl4pPr>
      <a:lvl5pPr algn="r" rtl="0" eaLnBrk="1" fontAlgn="base" hangingPunct="1">
        <a:spcBef>
          <a:spcPct val="0"/>
        </a:spcBef>
        <a:spcAft>
          <a:spcPct val="0"/>
        </a:spcAft>
        <a:defRPr sz="2400">
          <a:solidFill>
            <a:schemeClr val="tx2"/>
          </a:solidFill>
          <a:latin typeface="Arial" charset="0"/>
          <a:ea typeface="ＭＳ Ｐゴシック" pitchFamily="-124" charset="-128"/>
        </a:defRPr>
      </a:lvl5pPr>
      <a:lvl6pPr marL="457200" algn="r" rtl="0" eaLnBrk="1" fontAlgn="base" hangingPunct="1">
        <a:spcBef>
          <a:spcPct val="0"/>
        </a:spcBef>
        <a:spcAft>
          <a:spcPct val="0"/>
        </a:spcAft>
        <a:defRPr sz="2400">
          <a:solidFill>
            <a:schemeClr val="tx2"/>
          </a:solidFill>
          <a:latin typeface="Arial" charset="0"/>
          <a:ea typeface="ＭＳ Ｐゴシック" pitchFamily="-124" charset="-128"/>
        </a:defRPr>
      </a:lvl6pPr>
      <a:lvl7pPr marL="914400" algn="r" rtl="0" eaLnBrk="1" fontAlgn="base" hangingPunct="1">
        <a:spcBef>
          <a:spcPct val="0"/>
        </a:spcBef>
        <a:spcAft>
          <a:spcPct val="0"/>
        </a:spcAft>
        <a:defRPr sz="2400">
          <a:solidFill>
            <a:schemeClr val="tx2"/>
          </a:solidFill>
          <a:latin typeface="Arial" charset="0"/>
          <a:ea typeface="ＭＳ Ｐゴシック" pitchFamily="-124" charset="-128"/>
        </a:defRPr>
      </a:lvl7pPr>
      <a:lvl8pPr marL="1371600" algn="r" rtl="0" eaLnBrk="1" fontAlgn="base" hangingPunct="1">
        <a:spcBef>
          <a:spcPct val="0"/>
        </a:spcBef>
        <a:spcAft>
          <a:spcPct val="0"/>
        </a:spcAft>
        <a:defRPr sz="2400">
          <a:solidFill>
            <a:schemeClr val="tx2"/>
          </a:solidFill>
          <a:latin typeface="Arial" charset="0"/>
          <a:ea typeface="ＭＳ Ｐゴシック" pitchFamily="-124" charset="-128"/>
        </a:defRPr>
      </a:lvl8pPr>
      <a:lvl9pPr marL="1828800" algn="r" rtl="0" eaLnBrk="1" fontAlgn="base" hangingPunct="1">
        <a:spcBef>
          <a:spcPct val="0"/>
        </a:spcBef>
        <a:spcAft>
          <a:spcPct val="0"/>
        </a:spcAft>
        <a:defRPr sz="2400">
          <a:solidFill>
            <a:schemeClr val="tx2"/>
          </a:solidFill>
          <a:latin typeface="Arial" charset="0"/>
          <a:ea typeface="ＭＳ Ｐゴシック" pitchFamily="-124" charset="-128"/>
        </a:defRPr>
      </a:lvl9pPr>
    </p:titleStyle>
    <p:bodyStyle>
      <a:lvl1pPr marL="342900" indent="-342900" algn="l" rtl="0" eaLnBrk="1" fontAlgn="base" hangingPunct="1">
        <a:spcBef>
          <a:spcPct val="20000"/>
        </a:spcBef>
        <a:spcAft>
          <a:spcPct val="0"/>
        </a:spcAft>
        <a:buChar char="•"/>
        <a:defRPr sz="17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000">
          <a:solidFill>
            <a:schemeClr val="tx1"/>
          </a:solidFill>
          <a:latin typeface="+mn-lt"/>
          <a:ea typeface="+mn-ea"/>
        </a:defRPr>
      </a:lvl4pPr>
      <a:lvl5pPr marL="2057400" indent="-228600" algn="l" rtl="0" eaLnBrk="1" fontAlgn="base" hangingPunct="1">
        <a:spcBef>
          <a:spcPct val="20000"/>
        </a:spcBef>
        <a:spcAft>
          <a:spcPct val="0"/>
        </a:spcAft>
        <a:buChar char="»"/>
        <a:defRPr sz="900">
          <a:solidFill>
            <a:schemeClr val="tx1"/>
          </a:solidFill>
          <a:latin typeface="+mn-lt"/>
          <a:ea typeface="+mn-ea"/>
        </a:defRPr>
      </a:lvl5pPr>
      <a:lvl6pPr marL="2514600" indent="-228600" algn="l" rtl="0" eaLnBrk="1" fontAlgn="base" hangingPunct="1">
        <a:spcBef>
          <a:spcPct val="20000"/>
        </a:spcBef>
        <a:spcAft>
          <a:spcPct val="0"/>
        </a:spcAft>
        <a:buChar char="»"/>
        <a:defRPr sz="900">
          <a:solidFill>
            <a:schemeClr val="tx1"/>
          </a:solidFill>
          <a:latin typeface="+mn-lt"/>
          <a:ea typeface="+mn-ea"/>
        </a:defRPr>
      </a:lvl6pPr>
      <a:lvl7pPr marL="2971800" indent="-228600" algn="l" rtl="0" eaLnBrk="1" fontAlgn="base" hangingPunct="1">
        <a:spcBef>
          <a:spcPct val="20000"/>
        </a:spcBef>
        <a:spcAft>
          <a:spcPct val="0"/>
        </a:spcAft>
        <a:buChar char="»"/>
        <a:defRPr sz="900">
          <a:solidFill>
            <a:schemeClr val="tx1"/>
          </a:solidFill>
          <a:latin typeface="+mn-lt"/>
          <a:ea typeface="+mn-ea"/>
        </a:defRPr>
      </a:lvl7pPr>
      <a:lvl8pPr marL="3429000" indent="-228600" algn="l" rtl="0" eaLnBrk="1" fontAlgn="base" hangingPunct="1">
        <a:spcBef>
          <a:spcPct val="20000"/>
        </a:spcBef>
        <a:spcAft>
          <a:spcPct val="0"/>
        </a:spcAft>
        <a:buChar char="»"/>
        <a:defRPr sz="900">
          <a:solidFill>
            <a:schemeClr val="tx1"/>
          </a:solidFill>
          <a:latin typeface="+mn-lt"/>
          <a:ea typeface="+mn-ea"/>
        </a:defRPr>
      </a:lvl8pPr>
      <a:lvl9pPr marL="3886200" indent="-228600" algn="l" rtl="0" eaLnBrk="1" fontAlgn="base" hangingPunct="1">
        <a:spcBef>
          <a:spcPct val="20000"/>
        </a:spcBef>
        <a:spcAft>
          <a:spcPct val="0"/>
        </a:spcAft>
        <a:buChar char="»"/>
        <a:defRPr sz="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8.xml"/><Relationship Id="rId7" Type="http://schemas.openxmlformats.org/officeDocument/2006/relationships/image" Target="../media/image8.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2.xml"/><Relationship Id="rId7" Type="http://schemas.openxmlformats.org/officeDocument/2006/relationships/image" Target="../media/image1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486400"/>
            <a:ext cx="8458200" cy="369332"/>
          </a:xfrm>
          <a:prstGeom prst="rect">
            <a:avLst/>
          </a:prstGeom>
        </p:spPr>
        <p:txBody>
          <a:bodyPr wrap="square">
            <a:spAutoFit/>
          </a:bodyPr>
          <a:lstStyle/>
          <a:p>
            <a:r>
              <a:rPr lang="en-US" dirty="0">
                <a:solidFill>
                  <a:srgbClr val="000000"/>
                </a:solidFill>
              </a:rPr>
              <a:t>http://usavolleyball.org/resources/officials-rules/domestic-competition-regulations</a:t>
            </a:r>
          </a:p>
        </p:txBody>
      </p:sp>
      <p:pic>
        <p:nvPicPr>
          <p:cNvPr id="7" name="Content Placeholder 6"/>
          <p:cNvPicPr>
            <a:picLocks noGrp="1" noChangeAspect="1"/>
          </p:cNvPicPr>
          <p:nvPr>
            <p:ph idx="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581400" y="1600200"/>
            <a:ext cx="2377440" cy="3485067"/>
          </a:xfrm>
        </p:spPr>
      </p:pic>
      <p:sp>
        <p:nvSpPr>
          <p:cNvPr id="4" name="Title 3"/>
          <p:cNvSpPr>
            <a:spLocks noGrp="1"/>
          </p:cNvSpPr>
          <p:nvPr>
            <p:ph type="title"/>
          </p:nvPr>
        </p:nvSpPr>
        <p:spPr/>
        <p:txBody>
          <a:bodyPr/>
          <a:lstStyle/>
          <a:p>
            <a:r>
              <a:rPr lang="en-US" dirty="0"/>
              <a:t>DCR Significant Changes 2011-2013</a:t>
            </a:r>
          </a:p>
        </p:txBody>
      </p:sp>
      <p:sp>
        <p:nvSpPr>
          <p:cNvPr id="11"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1</a:t>
            </a:fld>
            <a:endParaRPr dirty="0">
              <a:solidFill>
                <a:srgbClr val="000000"/>
              </a:solidFill>
            </a:endParaRPr>
          </a:p>
        </p:txBody>
      </p:sp>
    </p:spTree>
    <p:custDataLst>
      <p:tags r:id="rId1"/>
    </p:custDataLst>
    <p:extLst>
      <p:ext uri="{BB962C8B-B14F-4D97-AF65-F5344CB8AC3E}">
        <p14:creationId xmlns:p14="http://schemas.microsoft.com/office/powerpoint/2010/main" val="276740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Blip>
                <a:blip r:embed="rId4"/>
              </a:buBlip>
            </a:pPr>
            <a:r>
              <a:rPr lang="en-US" dirty="0" smtClean="0"/>
              <a:t>USAV 2.6d – Basic equipment includes a referee stand, which should be adjustable to allow the referee’s eye position to be approximately 50cm (19”) above the top of the net. It should be constructed so that it presents the least potential hazard for participants. </a:t>
            </a:r>
          </a:p>
          <a:p>
            <a:pPr>
              <a:buBlip>
                <a:blip r:embed="rId4"/>
              </a:buBlip>
            </a:pPr>
            <a:r>
              <a:rPr lang="en-US" dirty="0" smtClean="0"/>
              <a:t>If an appropriate referee stand cannot be provided, the first referee performs his/her functions from the floor.</a:t>
            </a:r>
          </a:p>
          <a:p>
            <a:pPr>
              <a:buBlip>
                <a:blip r:embed="rId4"/>
              </a:buBlip>
            </a:pPr>
            <a:r>
              <a:rPr lang="en-US" kern="1200" dirty="0" smtClean="0"/>
              <a:t>The front and sides of the referee’s stand must be padded </a:t>
            </a:r>
            <a:endParaRPr lang="en-US" u="sng" dirty="0" smtClean="0"/>
          </a:p>
          <a:p>
            <a:pPr>
              <a:buBlip>
                <a:blip r:embed="rId4"/>
              </a:buBlip>
            </a:pPr>
            <a:endParaRPr lang="en-US" dirty="0" smtClean="0"/>
          </a:p>
          <a:p>
            <a:endParaRPr lang="en-US" dirty="0"/>
          </a:p>
        </p:txBody>
      </p:sp>
      <p:sp>
        <p:nvSpPr>
          <p:cNvPr id="3" name="Title 2"/>
          <p:cNvSpPr>
            <a:spLocks noGrp="1"/>
          </p:cNvSpPr>
          <p:nvPr>
            <p:ph type="title"/>
          </p:nvPr>
        </p:nvSpPr>
        <p:spPr/>
        <p:txBody>
          <a:bodyPr/>
          <a:lstStyle/>
          <a:p>
            <a:r>
              <a:rPr lang="en-US" dirty="0" smtClean="0"/>
              <a:t>Referee Stand</a:t>
            </a:r>
            <a:endParaRPr lang="en-US" dirty="0"/>
          </a:p>
        </p:txBody>
      </p:sp>
      <p:sp>
        <p:nvSpPr>
          <p:cNvPr id="8"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2</a:t>
            </a:fld>
            <a:endParaRPr dirty="0">
              <a:solidFill>
                <a:srgbClr val="000000"/>
              </a:solidFill>
            </a:endParaRPr>
          </a:p>
        </p:txBody>
      </p:sp>
    </p:spTree>
    <p:custDataLst>
      <p:tags r:id="rId1"/>
    </p:custDataLst>
    <p:extLst>
      <p:ext uri="{BB962C8B-B14F-4D97-AF65-F5344CB8AC3E}">
        <p14:creationId xmlns:p14="http://schemas.microsoft.com/office/powerpoint/2010/main" val="240669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r>
            <a:br>
              <a:rPr lang="en-US" dirty="0" smtClean="0"/>
            </a:br>
            <a:endParaRPr lang="en-US" dirty="0"/>
          </a:p>
        </p:txBody>
      </p:sp>
      <p:pic>
        <p:nvPicPr>
          <p:cNvPr id="4" name="Picture 3" descr="2 liberos.jpg"/>
          <p:cNvPicPr>
            <a:picLocks noChangeAspect="1"/>
          </p:cNvPicPr>
          <p:nvPr>
            <p:custDataLst>
              <p:tags r:id="rId2"/>
            </p:custDataLst>
          </p:nvPr>
        </p:nvPicPr>
        <p:blipFill>
          <a:blip r:embed="rId5" cstate="print"/>
          <a:stretch>
            <a:fillRect/>
          </a:stretch>
        </p:blipFill>
        <p:spPr>
          <a:xfrm>
            <a:off x="2743200" y="1905000"/>
            <a:ext cx="6019800" cy="4010444"/>
          </a:xfrm>
          <a:prstGeom prst="rect">
            <a:avLst/>
          </a:prstGeom>
        </p:spPr>
      </p:pic>
      <p:sp>
        <p:nvSpPr>
          <p:cNvPr id="5" name="TextBox 4"/>
          <p:cNvSpPr txBox="1"/>
          <p:nvPr/>
        </p:nvSpPr>
        <p:spPr>
          <a:xfrm>
            <a:off x="533400" y="2133600"/>
            <a:ext cx="1981200" cy="3754874"/>
          </a:xfrm>
          <a:prstGeom prst="rect">
            <a:avLst/>
          </a:prstGeom>
          <a:noFill/>
        </p:spPr>
        <p:txBody>
          <a:bodyPr wrap="square" rtlCol="0">
            <a:spAutoFit/>
          </a:bodyPr>
          <a:lstStyle/>
          <a:p>
            <a:r>
              <a:rPr lang="en-US" sz="4000" dirty="0">
                <a:solidFill>
                  <a:srgbClr val="000000"/>
                </a:solidFill>
              </a:rPr>
              <a:t>What?</a:t>
            </a:r>
          </a:p>
          <a:p>
            <a:endParaRPr lang="en-US" sz="2000" dirty="0">
              <a:solidFill>
                <a:srgbClr val="000000"/>
              </a:solidFill>
            </a:endParaRPr>
          </a:p>
          <a:p>
            <a:r>
              <a:rPr lang="en-US" sz="2000" dirty="0">
                <a:solidFill>
                  <a:srgbClr val="000000"/>
                </a:solidFill>
              </a:rPr>
              <a:t>Two </a:t>
            </a:r>
            <a:r>
              <a:rPr lang="en-US" sz="2000" dirty="0" err="1">
                <a:solidFill>
                  <a:srgbClr val="000000"/>
                </a:solidFill>
              </a:rPr>
              <a:t>Liberos</a:t>
            </a:r>
            <a:r>
              <a:rPr lang="en-US" sz="2000" dirty="0">
                <a:solidFill>
                  <a:srgbClr val="000000"/>
                </a:solidFill>
              </a:rPr>
              <a:t>?</a:t>
            </a:r>
          </a:p>
          <a:p>
            <a:endParaRPr lang="en-US" sz="2000" dirty="0">
              <a:solidFill>
                <a:srgbClr val="000000"/>
              </a:solidFill>
            </a:endParaRPr>
          </a:p>
          <a:p>
            <a:endParaRPr lang="en-US" sz="2000" dirty="0">
              <a:solidFill>
                <a:srgbClr val="000000"/>
              </a:solidFill>
            </a:endParaRPr>
          </a:p>
          <a:p>
            <a:r>
              <a:rPr lang="en-US" sz="2000" dirty="0">
                <a:solidFill>
                  <a:srgbClr val="000000"/>
                </a:solidFill>
              </a:rPr>
              <a:t>Yes, the teams are allowed to designate two </a:t>
            </a:r>
            <a:r>
              <a:rPr lang="en-US" sz="2000" dirty="0" err="1">
                <a:solidFill>
                  <a:srgbClr val="000000"/>
                </a:solidFill>
              </a:rPr>
              <a:t>Liberos</a:t>
            </a:r>
            <a:r>
              <a:rPr lang="en-US" sz="2000" dirty="0">
                <a:solidFill>
                  <a:srgbClr val="000000"/>
                </a:solidFill>
              </a:rPr>
              <a:t> for the match</a:t>
            </a:r>
          </a:p>
          <a:p>
            <a:endParaRPr lang="en-US" dirty="0">
              <a:solidFill>
                <a:srgbClr val="000000"/>
              </a:solidFill>
            </a:endParaRPr>
          </a:p>
        </p:txBody>
      </p:sp>
      <p:sp>
        <p:nvSpPr>
          <p:cNvPr id="6" name="Title 5"/>
          <p:cNvSpPr>
            <a:spLocks noGrp="1"/>
          </p:cNvSpPr>
          <p:nvPr>
            <p:ph type="title"/>
          </p:nvPr>
        </p:nvSpPr>
        <p:spPr/>
        <p:txBody>
          <a:bodyPr/>
          <a:lstStyle/>
          <a:p>
            <a:r>
              <a:rPr lang="en-US" dirty="0"/>
              <a:t>Two </a:t>
            </a:r>
            <a:r>
              <a:rPr lang="en-US" dirty="0" err="1"/>
              <a:t>Liberos</a:t>
            </a:r>
            <a:endParaRPr lang="en-US" dirty="0"/>
          </a:p>
        </p:txBody>
      </p:sp>
      <p:sp>
        <p:nvSpPr>
          <p:cNvPr id="12"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3</a:t>
            </a:fld>
            <a:endParaRPr dirty="0">
              <a:solidFill>
                <a:srgbClr val="000000"/>
              </a:solidFill>
            </a:endParaRPr>
          </a:p>
        </p:txBody>
      </p:sp>
    </p:spTree>
    <p:custDataLst>
      <p:tags r:id="rId1"/>
    </p:custDataLst>
    <p:extLst>
      <p:ext uri="{BB962C8B-B14F-4D97-AF65-F5344CB8AC3E}">
        <p14:creationId xmlns:p14="http://schemas.microsoft.com/office/powerpoint/2010/main" val="3241993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Blip>
                <a:blip r:embed="rId4"/>
              </a:buBlip>
            </a:pPr>
            <a:r>
              <a:rPr lang="en-US" dirty="0" smtClean="0"/>
              <a:t>Each team has the right to designate up to two (2) specialized defensive players: </a:t>
            </a:r>
            <a:r>
              <a:rPr lang="en-US" dirty="0" err="1" smtClean="0"/>
              <a:t>Liberos</a:t>
            </a:r>
            <a:endParaRPr lang="en-US" dirty="0"/>
          </a:p>
          <a:p>
            <a:pPr>
              <a:buBlip>
                <a:blip r:embed="rId4"/>
              </a:buBlip>
            </a:pPr>
            <a:r>
              <a:rPr lang="en-US" dirty="0" smtClean="0"/>
              <a:t>One Libero, designated by the coach or captain before the start of the match, will be the starting Libero. The Libero on court is the Acting Libero. If there is a second Libero, he/she will act as the second Libero. </a:t>
            </a:r>
          </a:p>
          <a:p>
            <a:pPr>
              <a:buBlip>
                <a:blip r:embed="rId4"/>
              </a:buBlip>
            </a:pPr>
            <a:r>
              <a:rPr lang="en-US" dirty="0" smtClean="0"/>
              <a:t>Only one Libero may be on court at any time. 	</a:t>
            </a:r>
          </a:p>
          <a:p>
            <a:pPr>
              <a:buBlip>
                <a:blip r:embed="rId4"/>
              </a:buBlip>
            </a:pPr>
            <a:r>
              <a:rPr lang="en-US" dirty="0" smtClean="0"/>
              <a:t>Replacements involving the Libero are not counted as substitutions.</a:t>
            </a:r>
            <a:endParaRPr lang="en-US" sz="2800" dirty="0" smtClean="0"/>
          </a:p>
          <a:p>
            <a:endParaRPr lang="en-US" dirty="0"/>
          </a:p>
        </p:txBody>
      </p:sp>
      <p:sp>
        <p:nvSpPr>
          <p:cNvPr id="5" name="Title 4"/>
          <p:cNvSpPr>
            <a:spLocks noGrp="1"/>
          </p:cNvSpPr>
          <p:nvPr>
            <p:ph type="title"/>
          </p:nvPr>
        </p:nvSpPr>
        <p:spPr/>
        <p:txBody>
          <a:bodyPr/>
          <a:lstStyle/>
          <a:p>
            <a:r>
              <a:rPr lang="en-US" dirty="0"/>
              <a:t>Designation of the </a:t>
            </a:r>
            <a:r>
              <a:rPr lang="en-US" dirty="0" smtClean="0"/>
              <a:t>Libero</a:t>
            </a:r>
            <a:endParaRPr lang="en-US" dirty="0"/>
          </a:p>
        </p:txBody>
      </p:sp>
      <p:sp>
        <p:nvSpPr>
          <p:cNvPr id="8"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4</a:t>
            </a:fld>
            <a:endParaRPr dirty="0">
              <a:solidFill>
                <a:srgbClr val="000000"/>
              </a:solidFill>
            </a:endParaRPr>
          </a:p>
        </p:txBody>
      </p:sp>
    </p:spTree>
    <p:custDataLst>
      <p:tags r:id="rId1"/>
    </p:custDataLst>
    <p:extLst>
      <p:ext uri="{BB962C8B-B14F-4D97-AF65-F5344CB8AC3E}">
        <p14:creationId xmlns:p14="http://schemas.microsoft.com/office/powerpoint/2010/main" val="294250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72048"/>
          </a:xfrm>
        </p:spPr>
        <p:txBody>
          <a:bodyPr>
            <a:spAutoFit/>
          </a:bodyPr>
          <a:lstStyle/>
          <a:p>
            <a:pPr>
              <a:buBlip>
                <a:blip r:embed="rId4"/>
              </a:buBlip>
            </a:pPr>
            <a:r>
              <a:rPr lang="en-US" dirty="0" smtClean="0"/>
              <a:t>Replacements are unlimited, but there must be a </a:t>
            </a:r>
            <a:r>
              <a:rPr lang="en-US" b="1" dirty="0" smtClean="0"/>
              <a:t>completed rally between two replacements involving a Libero </a:t>
            </a:r>
            <a:r>
              <a:rPr lang="en-US" dirty="0" smtClean="0"/>
              <a:t>(unless a penalty causes a rotation to position 4, or the Acting Libero becomes unable to play, making the rally incomplete).</a:t>
            </a:r>
            <a:endParaRPr lang="en-US" b="1" dirty="0" smtClean="0"/>
          </a:p>
          <a:p>
            <a:pPr>
              <a:buBlip>
                <a:blip r:embed="rId4"/>
              </a:buBlip>
            </a:pPr>
            <a:r>
              <a:rPr lang="en-US" dirty="0" smtClean="0"/>
              <a:t>The Acting Libero can only be replaced by the regular replacement player for that position, or by the second Libero. The regular replacement player may replace either </a:t>
            </a:r>
            <a:r>
              <a:rPr lang="en-US" dirty="0" err="1" smtClean="0"/>
              <a:t>Libero</a:t>
            </a:r>
            <a:r>
              <a:rPr lang="en-US" dirty="0" smtClean="0"/>
              <a:t>. </a:t>
            </a:r>
          </a:p>
          <a:p>
            <a:pPr>
              <a:buBlip>
                <a:blip r:embed="rId4"/>
              </a:buBlip>
            </a:pPr>
            <a:r>
              <a:rPr lang="en-US" dirty="0" smtClean="0"/>
              <a:t>The coach has the right to replace the Acting Libero with the second Libero for any reason after a completed rally at any time during the match.</a:t>
            </a:r>
            <a:endParaRPr lang="en-US" sz="2000" dirty="0" smtClean="0"/>
          </a:p>
        </p:txBody>
      </p:sp>
      <p:sp>
        <p:nvSpPr>
          <p:cNvPr id="4" name="Title 3"/>
          <p:cNvSpPr>
            <a:spLocks noGrp="1"/>
          </p:cNvSpPr>
          <p:nvPr>
            <p:ph type="title"/>
          </p:nvPr>
        </p:nvSpPr>
        <p:spPr/>
        <p:txBody>
          <a:bodyPr/>
          <a:lstStyle/>
          <a:p>
            <a:r>
              <a:rPr lang="en-US" dirty="0"/>
              <a:t>Designation of the Libero</a:t>
            </a:r>
          </a:p>
        </p:txBody>
      </p:sp>
      <p:sp>
        <p:nvSpPr>
          <p:cNvPr id="8"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5</a:t>
            </a:fld>
            <a:endParaRPr dirty="0">
              <a:solidFill>
                <a:srgbClr val="000000"/>
              </a:solidFill>
            </a:endParaRPr>
          </a:p>
        </p:txBody>
      </p:sp>
    </p:spTree>
    <p:custDataLst>
      <p:tags r:id="rId1"/>
    </p:custDataLst>
    <p:extLst>
      <p:ext uri="{BB962C8B-B14F-4D97-AF65-F5344CB8AC3E}">
        <p14:creationId xmlns:p14="http://schemas.microsoft.com/office/powerpoint/2010/main" val="122442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62200"/>
            <a:ext cx="3200400" cy="3124200"/>
          </a:xfrm>
        </p:spPr>
        <p:txBody>
          <a:bodyPr/>
          <a:lstStyle/>
          <a:p>
            <a:pPr>
              <a:buBlip>
                <a:blip r:embed="rId5"/>
              </a:buBlip>
            </a:pPr>
            <a:r>
              <a:rPr lang="en-US" dirty="0" smtClean="0"/>
              <a:t>Injury</a:t>
            </a:r>
          </a:p>
          <a:p>
            <a:pPr>
              <a:buBlip>
                <a:blip r:embed="rId5"/>
              </a:buBlip>
            </a:pPr>
            <a:r>
              <a:rPr lang="en-US" dirty="0" smtClean="0"/>
              <a:t>Illness</a:t>
            </a:r>
            <a:endParaRPr lang="en-US" dirty="0"/>
          </a:p>
        </p:txBody>
      </p:sp>
      <p:sp>
        <p:nvSpPr>
          <p:cNvPr id="3" name="Title 2"/>
          <p:cNvSpPr>
            <a:spLocks noGrp="1"/>
          </p:cNvSpPr>
          <p:nvPr>
            <p:ph type="title"/>
          </p:nvPr>
        </p:nvSpPr>
        <p:spPr/>
        <p:txBody>
          <a:bodyPr/>
          <a:lstStyle/>
          <a:p>
            <a:r>
              <a:rPr lang="en-US" dirty="0" smtClean="0"/>
              <a:t>Re-Designation of a New </a:t>
            </a:r>
            <a:r>
              <a:rPr lang="en-US" dirty="0" err="1" smtClean="0"/>
              <a:t>Libero</a:t>
            </a:r>
            <a:endParaRPr lang="en-US" dirty="0" smtClean="0"/>
          </a:p>
        </p:txBody>
      </p:sp>
      <p:pic>
        <p:nvPicPr>
          <p:cNvPr id="4" name="Picture 7"/>
          <p:cNvPicPr>
            <a:picLocks noChangeAspect="1" noChangeArrowheads="1"/>
          </p:cNvPicPr>
          <p:nvPr>
            <p:custDataLst>
              <p:tags r:id="rId2"/>
            </p:custDataLst>
          </p:nvPr>
        </p:nvPicPr>
        <p:blipFill>
          <a:blip r:embed="rId6" cstate="print"/>
          <a:srcRect/>
          <a:stretch>
            <a:fillRect/>
          </a:stretch>
        </p:blipFill>
        <p:spPr>
          <a:xfrm>
            <a:off x="5257800" y="1600200"/>
            <a:ext cx="2819400" cy="4259526"/>
          </a:xfrm>
          <a:prstGeom prst="rect">
            <a:avLst/>
          </a:prstGeom>
        </p:spPr>
      </p:pic>
      <p:sp>
        <p:nvSpPr>
          <p:cNvPr id="10"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6</a:t>
            </a:fld>
            <a:endParaRPr dirty="0">
              <a:solidFill>
                <a:srgbClr val="000000"/>
              </a:solidFill>
            </a:endParaRPr>
          </a:p>
        </p:txBody>
      </p:sp>
    </p:spTree>
    <p:custDataLst>
      <p:tags r:id="rId1"/>
    </p:custDataLst>
    <p:extLst>
      <p:ext uri="{BB962C8B-B14F-4D97-AF65-F5344CB8AC3E}">
        <p14:creationId xmlns:p14="http://schemas.microsoft.com/office/powerpoint/2010/main" val="8287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5638800" cy="4876800"/>
          </a:xfrm>
        </p:spPr>
        <p:txBody>
          <a:bodyPr/>
          <a:lstStyle/>
          <a:p>
            <a:pPr>
              <a:lnSpc>
                <a:spcPct val="80000"/>
              </a:lnSpc>
              <a:buNone/>
            </a:pPr>
            <a:r>
              <a:rPr lang="en-US" sz="2000" b="1" dirty="0" smtClean="0"/>
              <a:t>Expulsion (Red Card)</a:t>
            </a:r>
          </a:p>
          <a:p>
            <a:pPr>
              <a:lnSpc>
                <a:spcPct val="80000"/>
              </a:lnSpc>
              <a:buBlip>
                <a:blip r:embed="rId6"/>
              </a:buBlip>
            </a:pPr>
            <a:r>
              <a:rPr lang="en-US" sz="1800" dirty="0" smtClean="0"/>
              <a:t>First offensive conduct or second rude conduct</a:t>
            </a:r>
          </a:p>
          <a:p>
            <a:pPr>
              <a:lnSpc>
                <a:spcPct val="80000"/>
              </a:lnSpc>
              <a:buBlip>
                <a:blip r:embed="rId6"/>
              </a:buBlip>
            </a:pPr>
            <a:r>
              <a:rPr lang="en-US" sz="1800" dirty="0" smtClean="0"/>
              <a:t>Player/sub must remain on bench and may not play for remainder of set</a:t>
            </a:r>
          </a:p>
          <a:p>
            <a:pPr>
              <a:lnSpc>
                <a:spcPct val="80000"/>
              </a:lnSpc>
              <a:buBlip>
                <a:blip r:embed="rId6"/>
              </a:buBlip>
            </a:pPr>
            <a:r>
              <a:rPr lang="en-US" sz="1800" dirty="0" smtClean="0"/>
              <a:t>Other expelled member must leave playing area, bench, warm-up area for remainder of set</a:t>
            </a:r>
          </a:p>
          <a:p>
            <a:pPr>
              <a:lnSpc>
                <a:spcPct val="80000"/>
              </a:lnSpc>
              <a:buBlip>
                <a:blip r:embed="rId6"/>
              </a:buBlip>
            </a:pPr>
            <a:r>
              <a:rPr lang="en-US" sz="1800" dirty="0" smtClean="0"/>
              <a:t>No further penalty</a:t>
            </a:r>
          </a:p>
          <a:p>
            <a:pPr>
              <a:lnSpc>
                <a:spcPct val="80000"/>
              </a:lnSpc>
              <a:buNone/>
            </a:pPr>
            <a:endParaRPr lang="en-US" sz="1600" dirty="0" smtClean="0"/>
          </a:p>
          <a:p>
            <a:pPr>
              <a:lnSpc>
                <a:spcPct val="80000"/>
              </a:lnSpc>
              <a:buNone/>
            </a:pPr>
            <a:endParaRPr lang="en-US" sz="1600" dirty="0" smtClean="0"/>
          </a:p>
          <a:p>
            <a:pPr>
              <a:buNone/>
            </a:pPr>
            <a:r>
              <a:rPr lang="en-US" sz="2000" b="1" dirty="0" smtClean="0"/>
              <a:t>Disqualification (Red &amp; Yellow Cards)</a:t>
            </a:r>
          </a:p>
          <a:p>
            <a:pPr marL="342900" lvl="1" indent="-342900">
              <a:buBlip>
                <a:blip r:embed="rId6"/>
              </a:buBlip>
            </a:pPr>
            <a:r>
              <a:rPr lang="en-US" sz="1800" dirty="0" smtClean="0"/>
              <a:t>First physical attack or implied aggression, second offensive conduct, third rude conduct</a:t>
            </a:r>
          </a:p>
          <a:p>
            <a:pPr marL="342900" lvl="1" indent="-342900">
              <a:buBlip>
                <a:blip r:embed="rId6"/>
              </a:buBlip>
            </a:pPr>
            <a:r>
              <a:rPr lang="en-US" sz="1800" dirty="0" smtClean="0"/>
              <a:t>Must leave playing area, warm-up area and spectator area for rest of match</a:t>
            </a:r>
          </a:p>
          <a:p>
            <a:pPr marL="342900" lvl="1" indent="-342900">
              <a:buBlip>
                <a:blip r:embed="rId6"/>
              </a:buBlip>
            </a:pPr>
            <a:r>
              <a:rPr lang="en-US" sz="1800" dirty="0" smtClean="0"/>
              <a:t>No further penalty</a:t>
            </a:r>
          </a:p>
          <a:p>
            <a:pPr>
              <a:buFont typeface="Arial" pitchFamily="34" charset="0"/>
              <a:buChar char="•"/>
            </a:pPr>
            <a:endParaRPr lang="en-US" sz="2000" dirty="0"/>
          </a:p>
        </p:txBody>
      </p:sp>
      <p:pic>
        <p:nvPicPr>
          <p:cNvPr id="4" name="Picture 8" descr="red_card_to_team_on_right,_ref_#5"/>
          <p:cNvPicPr>
            <a:picLocks noChangeAspect="1" noChangeArrowheads="1"/>
          </p:cNvPicPr>
          <p:nvPr>
            <p:custDataLst>
              <p:tags r:id="rId2"/>
            </p:custDataLst>
          </p:nvPr>
        </p:nvPicPr>
        <p:blipFill>
          <a:blip r:embed="rId7" cstate="print"/>
          <a:srcRect/>
          <a:stretch>
            <a:fillRect/>
          </a:stretch>
        </p:blipFill>
        <p:spPr bwMode="auto">
          <a:xfrm>
            <a:off x="5997575" y="1738312"/>
            <a:ext cx="2917825" cy="2046288"/>
          </a:xfrm>
          <a:prstGeom prst="rect">
            <a:avLst/>
          </a:prstGeom>
          <a:noFill/>
          <a:ln w="9525">
            <a:noFill/>
            <a:miter lim="800000"/>
            <a:headEnd/>
            <a:tailEnd/>
          </a:ln>
        </p:spPr>
      </p:pic>
      <p:pic>
        <p:nvPicPr>
          <p:cNvPr id="5" name="Picture 9" descr="disqualification_to_team_on_right,_ref_#6"/>
          <p:cNvPicPr>
            <a:picLocks noChangeAspect="1" noChangeArrowheads="1"/>
          </p:cNvPicPr>
          <p:nvPr>
            <p:custDataLst>
              <p:tags r:id="rId3"/>
            </p:custDataLst>
          </p:nvPr>
        </p:nvPicPr>
        <p:blipFill>
          <a:blip r:embed="rId8" cstate="print"/>
          <a:srcRect/>
          <a:stretch>
            <a:fillRect/>
          </a:stretch>
        </p:blipFill>
        <p:spPr bwMode="auto">
          <a:xfrm>
            <a:off x="5997575" y="4024312"/>
            <a:ext cx="2994025" cy="1995488"/>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a:t>Expulsion or Disqualification of Libero</a:t>
            </a:r>
          </a:p>
        </p:txBody>
      </p:sp>
      <p:sp>
        <p:nvSpPr>
          <p:cNvPr id="12"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7</a:t>
            </a:fld>
            <a:endParaRPr dirty="0">
              <a:solidFill>
                <a:srgbClr val="000000"/>
              </a:solidFill>
            </a:endParaRPr>
          </a:p>
        </p:txBody>
      </p:sp>
    </p:spTree>
    <p:custDataLst>
      <p:tags r:id="rId1"/>
    </p:custDataLst>
    <p:extLst>
      <p:ext uri="{BB962C8B-B14F-4D97-AF65-F5344CB8AC3E}">
        <p14:creationId xmlns:p14="http://schemas.microsoft.com/office/powerpoint/2010/main" val="19286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219200"/>
          </a:xfrm>
        </p:spPr>
        <p:txBody>
          <a:bodyPr/>
          <a:lstStyle/>
          <a:p>
            <a:pPr>
              <a:buBlip>
                <a:blip r:embed="rId6"/>
              </a:buBlip>
            </a:pPr>
            <a:r>
              <a:rPr lang="en-US" dirty="0" smtClean="0"/>
              <a:t>Jewelry is NOT allowed in Junior play</a:t>
            </a:r>
            <a:endParaRPr lang="en-US" dirty="0"/>
          </a:p>
          <a:p>
            <a:pPr>
              <a:buBlip>
                <a:blip r:embed="rId6"/>
              </a:buBlip>
            </a:pPr>
            <a:r>
              <a:rPr lang="en-US" dirty="0"/>
              <a:t>Jewelry is allowed in ADULT </a:t>
            </a:r>
            <a:r>
              <a:rPr lang="en-US" dirty="0" smtClean="0"/>
              <a:t>play</a:t>
            </a:r>
            <a:endParaRPr lang="en-US" dirty="0"/>
          </a:p>
        </p:txBody>
      </p:sp>
      <p:pic>
        <p:nvPicPr>
          <p:cNvPr id="4" name="Picture 3" descr="Jewelry.jpg"/>
          <p:cNvPicPr>
            <a:picLocks noChangeAspect="1"/>
          </p:cNvPicPr>
          <p:nvPr>
            <p:custDataLst>
              <p:tags r:id="rId2"/>
            </p:custDataLst>
          </p:nvPr>
        </p:nvPicPr>
        <p:blipFill>
          <a:blip r:embed="rId7" cstate="print"/>
          <a:stretch>
            <a:fillRect/>
          </a:stretch>
        </p:blipFill>
        <p:spPr>
          <a:xfrm>
            <a:off x="353786" y="3352800"/>
            <a:ext cx="4151959" cy="2771775"/>
          </a:xfrm>
          <a:prstGeom prst="rect">
            <a:avLst/>
          </a:prstGeom>
        </p:spPr>
      </p:pic>
      <p:sp>
        <p:nvSpPr>
          <p:cNvPr id="5" name="Title 4"/>
          <p:cNvSpPr>
            <a:spLocks noGrp="1"/>
          </p:cNvSpPr>
          <p:nvPr>
            <p:ph type="title"/>
          </p:nvPr>
        </p:nvSpPr>
        <p:spPr/>
        <p:txBody>
          <a:bodyPr/>
          <a:lstStyle/>
          <a:p>
            <a:r>
              <a:rPr lang="en-US" dirty="0"/>
              <a:t>Jewelry – Adults Only</a:t>
            </a:r>
          </a:p>
        </p:txBody>
      </p:sp>
      <p:pic>
        <p:nvPicPr>
          <p:cNvPr id="1026"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648200" y="2590800"/>
            <a:ext cx="4297680" cy="286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5"/>
          <p:cNvSpPr>
            <a:spLocks noGrp="1"/>
          </p:cNvSpPr>
          <p:nvPr>
            <p:ph type="sldNum" sz="quarter" idx="4294967295"/>
          </p:nvPr>
        </p:nvSpPr>
        <p:spPr>
          <a:xfrm>
            <a:off x="8434388" y="6356350"/>
            <a:ext cx="709612" cy="365125"/>
          </a:xfrm>
          <a:prstGeom prst="rect">
            <a:avLst/>
          </a:prstGeom>
        </p:spPr>
        <p:txBody>
          <a:bodyPr/>
          <a:lstStyle>
            <a:lvl1pPr>
              <a:defRPr lang="en-US" sz="1100" b="1" kern="1200" smtClean="0">
                <a:solidFill>
                  <a:schemeClr val="tx1"/>
                </a:solidFill>
                <a:latin typeface="Arial Narrow" pitchFamily="34" charset="0"/>
                <a:ea typeface="+mn-ea"/>
                <a:cs typeface="+mn-cs"/>
              </a:defRPr>
            </a:lvl1pPr>
          </a:lstStyle>
          <a:p>
            <a:r>
              <a:rPr dirty="0">
                <a:solidFill>
                  <a:srgbClr val="000000"/>
                </a:solidFill>
              </a:rPr>
              <a:t>Slide </a:t>
            </a:r>
            <a:fld id="{D06E2025-6993-4608-84CD-F0DBCD8F3014}" type="slidenum">
              <a:rPr>
                <a:solidFill>
                  <a:srgbClr val="000000"/>
                </a:solidFill>
              </a:rPr>
              <a:pPr/>
              <a:t>8</a:t>
            </a:fld>
            <a:endParaRPr dirty="0">
              <a:solidFill>
                <a:srgbClr val="000000"/>
              </a:solidFill>
            </a:endParaRPr>
          </a:p>
        </p:txBody>
      </p:sp>
    </p:spTree>
    <p:custDataLst>
      <p:tags r:id="rId1"/>
    </p:custDataLst>
    <p:extLst>
      <p:ext uri="{BB962C8B-B14F-4D97-AF65-F5344CB8AC3E}">
        <p14:creationId xmlns:p14="http://schemas.microsoft.com/office/powerpoint/2010/main" val="36870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d53b670c-2bd8-4942-a488-ced34d4519a8"/>
  <p:tag name="ELAPSEDTIME" val="25.807"/>
  <p:tag name="ARTICULATE_SLIDE_NAV" val="22"/>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0"/>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4b7e7173-c0b0-42aa-bc4c-b776e5943c38"/>
  <p:tag name="TIMELINE" val="0.01/0.02/4.57"/>
  <p:tag name="ELAPSEDTIME" val="67.812"/>
  <p:tag name="ARTICULATE_SLIDE_NAV" val="26"/>
</p:tagLst>
</file>

<file path=ppt/tags/tag12.xml><?xml version="1.0" encoding="utf-8"?>
<p:tagLst xmlns:a="http://schemas.openxmlformats.org/drawingml/2006/main" xmlns:r="http://schemas.openxmlformats.org/officeDocument/2006/relationships" xmlns:p="http://schemas.openxmlformats.org/presentationml/2006/main">
  <p:tag name="BULLET_7" val="8226"/>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9388e8f9-0d31-45ae-8fdc-422ce19f7367"/>
  <p:tag name="ELAPSEDTIME" val="34.765"/>
  <p:tag name="ARTICULATE_SLIDE_NAV" val="27"/>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TEVEN~1\AppData\Local\Temp\articulate\presenter\imgtemp\OAAagIyp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046c6e3-1501-483b-84f1-a9ae4813604c"/>
  <p:tag name="ANNOTATION_COUNT" val="0"/>
  <p:tag name="ELAPSEDTIME" val="56.864"/>
  <p:tag name="TIMELINE" val="19.50/20.90/21.90/22.80"/>
  <p:tag name="ARTICULATE_SLIDE_NAV" val="28"/>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TEVEN~1\AppData\Local\Temp\articulate\presenter\imgtemp\L9C3FITM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TEVEN~1\AppData\Local\Temp\articulate\presenter\imgtemp\MWGmfeyZ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TEVEN~1\AppData\Local\Temp\articulate\presenter\imgtemp\bkGHEJNi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5c9f12b5-09c7-4e74-848a-7f944275f535"/>
  <p:tag name="ANNOTATION_COUNT" val="0"/>
  <p:tag name="ELAPSEDTIME" val="75.255"/>
  <p:tag name="TIMELINE" val="26.40/40.90"/>
  <p:tag name="ARTICULATE_SLIDE_NAV" val="29"/>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TEVEN~1\AppData\Local\Temp\articulate\presenter\imgtemp\wCXX9SNS_files\slide0001_image001.jpg"/>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TEVEN~1\AppData\Local\Temp\articulate\presenter\imgtemp\M8aO7RBJ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a76730b5-727b-4485-ba84-c84043240b5d"/>
  <p:tag name="ANNOTATION_COUNT" val="0"/>
  <p:tag name="TIMELINE" val="8.20/33.70/41.50"/>
  <p:tag name="ELAPSEDTIME" val="64.937"/>
  <p:tag name="ARTICULATE_SLIDE_NAV" val="23"/>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124bd98-fe4a-4f63-976c-686f6b5f7d13"/>
  <p:tag name="ELAPSEDTIME" val="65.723"/>
  <p:tag name="ARTICULATE_SLIDE_NAV" val="24"/>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TEVEN~1\AppData\Local\Temp\articulate\presenter\imgtemp\OCMZbU34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5d5c18d-e37d-4c03-993a-b32bad98e5fe"/>
  <p:tag name="ANNOTATION_COUNT" val="0"/>
  <p:tag name="TIMELINE" val="20.60/5.80"/>
  <p:tag name="ELAPSEDTIME" val="54.177"/>
  <p:tag name="ARTICULATE_SLIDE_NAV" val="25"/>
</p:tagLst>
</file>

<file path=ppt/theme/theme1.xml><?xml version="1.0" encoding="utf-8"?>
<a:theme xmlns:a="http://schemas.openxmlformats.org/drawingml/2006/main" name="Signals v4 1-28-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1427</Words>
  <Application>Microsoft Office PowerPoint</Application>
  <PresentationFormat>On-screen Show (4:3)</PresentationFormat>
  <Paragraphs>103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Signals v4 1-28-11</vt:lpstr>
      <vt:lpstr>DCR Significant Changes 2011-2013</vt:lpstr>
      <vt:lpstr>Referee Stand</vt:lpstr>
      <vt:lpstr>Two Liberos</vt:lpstr>
      <vt:lpstr>Designation of the Libero</vt:lpstr>
      <vt:lpstr>Designation of the Libero</vt:lpstr>
      <vt:lpstr>Re-Designation of a New Libero</vt:lpstr>
      <vt:lpstr>Expulsion or Disqualification of Libero</vt:lpstr>
      <vt:lpstr>Jewelry – Adults Only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DCR Significant Changes 2011-2013</dc:title>
  <dc:creator>Kathy Ferraraccio</dc:creator>
  <cp:lastModifiedBy>Kathy Ferraraccio</cp:lastModifiedBy>
  <cp:revision>3</cp:revision>
  <dcterms:created xsi:type="dcterms:W3CDTF">2011-10-27T14:51:52Z</dcterms:created>
  <dcterms:modified xsi:type="dcterms:W3CDTF">2011-10-27T17:00:19Z</dcterms:modified>
</cp:coreProperties>
</file>